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42803750" cx="30276800"/>
  <p:notesSz cx="30276800" cy="42803750"/>
  <p:embeddedFontLst>
    <p:embeddedFont>
      <p:font typeface="Fira Sans Medium"/>
      <p:regular r:id="rId10"/>
      <p:bold r:id="rId11"/>
      <p:italic r:id="rId12"/>
      <p:boldItalic r:id="rId13"/>
    </p:embeddedFont>
    <p:embeddedFont>
      <p:font typeface="Fira Sans"/>
      <p:regular r:id="rId14"/>
      <p:bold r:id="rId15"/>
      <p:italic r:id="rId16"/>
      <p:boldItalic r:id="rId17"/>
    </p:embeddedFont>
    <p:embeddedFont>
      <p:font typeface="Fira Sans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234">
          <p15:clr>
            <a:srgbClr val="A4A3A4"/>
          </p15:clr>
        </p15:guide>
        <p15:guide id="2" pos="918">
          <p15:clr>
            <a:srgbClr val="A4A3A4"/>
          </p15:clr>
        </p15:guide>
        <p15:guide id="3" pos="18744">
          <p15:clr>
            <a:srgbClr val="A4A3A4"/>
          </p15:clr>
        </p15:guide>
        <p15:guide id="4" pos="1145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Ld4Xkcl+/EoLI99gOgtnueLAj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234" orient="horz"/>
        <p:guide pos="918"/>
        <p:guide pos="18744"/>
        <p:guide pos="114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Light-italic.fntdata"/><Relationship Id="rId11" Type="http://schemas.openxmlformats.org/officeDocument/2006/relationships/font" Target="fonts/FiraSansMedium-bold.fntdata"/><Relationship Id="rId22" Type="http://customschemas.google.com/relationships/presentationmetadata" Target="metadata"/><Relationship Id="rId10" Type="http://schemas.openxmlformats.org/officeDocument/2006/relationships/font" Target="fonts/FiraSansMedium-regular.fntdata"/><Relationship Id="rId21" Type="http://schemas.openxmlformats.org/officeDocument/2006/relationships/font" Target="fonts/FiraSansLight-boldItalic.fntdata"/><Relationship Id="rId13" Type="http://schemas.openxmlformats.org/officeDocument/2006/relationships/font" Target="fonts/FiraSansMedium-boldItalic.fntdata"/><Relationship Id="rId12" Type="http://schemas.openxmlformats.org/officeDocument/2006/relationships/font" Target="fonts/FiraSans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Light-bold.fntdata"/><Relationship Id="rId6" Type="http://schemas.openxmlformats.org/officeDocument/2006/relationships/slide" Target="slides/slide1.xml"/><Relationship Id="rId18" Type="http://schemas.openxmlformats.org/officeDocument/2006/relationships/font" Target="fonts/FiraSans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13120688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7149763" y="0"/>
            <a:ext cx="13120687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029825" y="5349875"/>
            <a:ext cx="10217150" cy="14446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3027363" y="20599400"/>
            <a:ext cx="24222075" cy="1685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0657463"/>
            <a:ext cx="13120688" cy="214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7149763" y="40657463"/>
            <a:ext cx="13120687" cy="214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8a06d9355_0_0:notes"/>
          <p:cNvSpPr/>
          <p:nvPr>
            <p:ph idx="2" type="sldImg"/>
          </p:nvPr>
        </p:nvSpPr>
        <p:spPr>
          <a:xfrm>
            <a:off x="10029825" y="5349875"/>
            <a:ext cx="10217100" cy="1444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g2b8a06d9355_0_0:notes"/>
          <p:cNvSpPr txBox="1"/>
          <p:nvPr>
            <p:ph idx="1" type="body"/>
          </p:nvPr>
        </p:nvSpPr>
        <p:spPr>
          <a:xfrm>
            <a:off x="3027363" y="20599400"/>
            <a:ext cx="24222000" cy="168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b8a06d9355_0_0:notes"/>
          <p:cNvSpPr txBox="1"/>
          <p:nvPr>
            <p:ph idx="12" type="sldNum"/>
          </p:nvPr>
        </p:nvSpPr>
        <p:spPr>
          <a:xfrm>
            <a:off x="17149763" y="40657463"/>
            <a:ext cx="131208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e80bff9224_0_11:notes"/>
          <p:cNvSpPr/>
          <p:nvPr>
            <p:ph idx="2" type="sldImg"/>
          </p:nvPr>
        </p:nvSpPr>
        <p:spPr>
          <a:xfrm>
            <a:off x="10029825" y="5349875"/>
            <a:ext cx="10217100" cy="1444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g2e80bff9224_0_11:notes"/>
          <p:cNvSpPr txBox="1"/>
          <p:nvPr>
            <p:ph idx="1" type="body"/>
          </p:nvPr>
        </p:nvSpPr>
        <p:spPr>
          <a:xfrm>
            <a:off x="3027363" y="20599400"/>
            <a:ext cx="24222000" cy="168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2e80bff9224_0_11:notes"/>
          <p:cNvSpPr txBox="1"/>
          <p:nvPr>
            <p:ph idx="12" type="sldNum"/>
          </p:nvPr>
        </p:nvSpPr>
        <p:spPr>
          <a:xfrm>
            <a:off x="17149763" y="40657463"/>
            <a:ext cx="131208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756db36a3_1_3:notes"/>
          <p:cNvSpPr/>
          <p:nvPr>
            <p:ph idx="2" type="sldImg"/>
          </p:nvPr>
        </p:nvSpPr>
        <p:spPr>
          <a:xfrm>
            <a:off x="10029825" y="5349875"/>
            <a:ext cx="10217100" cy="1444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32756db36a3_1_3:notes"/>
          <p:cNvSpPr txBox="1"/>
          <p:nvPr>
            <p:ph idx="1" type="body"/>
          </p:nvPr>
        </p:nvSpPr>
        <p:spPr>
          <a:xfrm>
            <a:off x="3027363" y="20599400"/>
            <a:ext cx="24222000" cy="168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" name="Google Shape;57;g32756db36a3_1_3:notes"/>
          <p:cNvSpPr txBox="1"/>
          <p:nvPr>
            <p:ph idx="12" type="sldNum"/>
          </p:nvPr>
        </p:nvSpPr>
        <p:spPr>
          <a:xfrm>
            <a:off x="17149763" y="40657463"/>
            <a:ext cx="131208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80bff9224_0_72:notes"/>
          <p:cNvSpPr/>
          <p:nvPr>
            <p:ph idx="2" type="sldImg"/>
          </p:nvPr>
        </p:nvSpPr>
        <p:spPr>
          <a:xfrm>
            <a:off x="10029825" y="5349875"/>
            <a:ext cx="10217100" cy="1444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80bff9224_0_72:notes"/>
          <p:cNvSpPr txBox="1"/>
          <p:nvPr>
            <p:ph idx="1" type="body"/>
          </p:nvPr>
        </p:nvSpPr>
        <p:spPr>
          <a:xfrm>
            <a:off x="3027363" y="20599400"/>
            <a:ext cx="24222000" cy="168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e80bff9224_0_72:notes"/>
          <p:cNvSpPr txBox="1"/>
          <p:nvPr>
            <p:ph idx="12" type="sldNum"/>
          </p:nvPr>
        </p:nvSpPr>
        <p:spPr>
          <a:xfrm>
            <a:off x="17149763" y="40657463"/>
            <a:ext cx="13120800" cy="214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gif"/><Relationship Id="rId11" Type="http://schemas.openxmlformats.org/officeDocument/2006/relationships/image" Target="../media/image22.png"/><Relationship Id="rId10" Type="http://schemas.openxmlformats.org/officeDocument/2006/relationships/image" Target="../media/image2.png"/><Relationship Id="rId9" Type="http://schemas.openxmlformats.org/officeDocument/2006/relationships/hyperlink" Target="mailto:textplus-operations-office@lists.gwdg.de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gif"/><Relationship Id="rId10" Type="http://schemas.openxmlformats.org/officeDocument/2006/relationships/image" Target="../media/image14.png"/><Relationship Id="rId13" Type="http://schemas.openxmlformats.org/officeDocument/2006/relationships/image" Target="../media/image22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textplus-operations-office@lists.gwdg.de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textplus-operations-office@lists.gwdg.d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hyperlink" Target="mailto:textplus-operations-office@lists.gwdg.de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2.gif"/><Relationship Id="rId13" Type="http://schemas.openxmlformats.org/officeDocument/2006/relationships/image" Target="../media/image2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extplus-operations-office@lists.gwdg.de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textplus-operations-office@lists.gwdg.d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hyperlink" Target="mailto:textplus-operations-office@lists.gwdg.de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5281/zenodo.14284423" TargetMode="External"/><Relationship Id="rId10" Type="http://schemas.openxmlformats.org/officeDocument/2006/relationships/hyperlink" Target="https://doi.org/10.5281/zenodo.14230727" TargetMode="External"/><Relationship Id="rId13" Type="http://schemas.openxmlformats.org/officeDocument/2006/relationships/hyperlink" Target="https://doi.org/10.5281/zenodo.13712824" TargetMode="External"/><Relationship Id="rId12" Type="http://schemas.openxmlformats.org/officeDocument/2006/relationships/hyperlink" Target="https://doi.org/10.5281/zenodo.13735557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5281/zenodo.10691410" TargetMode="External"/><Relationship Id="rId4" Type="http://schemas.openxmlformats.org/officeDocument/2006/relationships/hyperlink" Target="https://doi.org/10.5281/zenodo.14604119" TargetMode="External"/><Relationship Id="rId9" Type="http://schemas.openxmlformats.org/officeDocument/2006/relationships/hyperlink" Target="https://doi.org/10.5281/zenodo.13846878" TargetMode="External"/><Relationship Id="rId14" Type="http://schemas.openxmlformats.org/officeDocument/2006/relationships/hyperlink" Target="https://doi.org/10.5281/zenodo.7252006" TargetMode="External"/><Relationship Id="rId5" Type="http://schemas.openxmlformats.org/officeDocument/2006/relationships/hyperlink" Target="https://doi.org/10.5281/zenodo.10681450" TargetMode="External"/><Relationship Id="rId6" Type="http://schemas.openxmlformats.org/officeDocument/2006/relationships/hyperlink" Target="https://doi.org/10.5281/zenodo.8296366" TargetMode="External"/><Relationship Id="rId7" Type="http://schemas.openxmlformats.org/officeDocument/2006/relationships/hyperlink" Target="https://doi.org/10.5281/zenodo.13986626" TargetMode="External"/><Relationship Id="rId8" Type="http://schemas.openxmlformats.org/officeDocument/2006/relationships/hyperlink" Target="https://doi.org/10.5281/zenodo.125424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b8a06d9355_0_0"/>
          <p:cNvSpPr/>
          <p:nvPr/>
        </p:nvSpPr>
        <p:spPr>
          <a:xfrm flipH="1">
            <a:off x="34250" y="9947350"/>
            <a:ext cx="30209100" cy="2718900"/>
          </a:xfrm>
          <a:prstGeom prst="rect">
            <a:avLst/>
          </a:prstGeom>
          <a:noFill/>
          <a:ln cap="flat" cmpd="sng" w="114300">
            <a:solidFill>
              <a:srgbClr val="455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b8a06d9355_0_0"/>
          <p:cNvSpPr/>
          <p:nvPr/>
        </p:nvSpPr>
        <p:spPr>
          <a:xfrm>
            <a:off x="0" y="40594775"/>
            <a:ext cx="30304760" cy="2263454"/>
          </a:xfrm>
          <a:custGeom>
            <a:rect b="b" l="l" r="r" t="t"/>
            <a:pathLst>
              <a:path extrusionOk="0" h="6858953" w="16336798">
                <a:moveTo>
                  <a:pt x="0" y="6858953"/>
                </a:moveTo>
                <a:lnTo>
                  <a:pt x="16336798" y="6858953"/>
                </a:lnTo>
                <a:lnTo>
                  <a:pt x="16336798" y="0"/>
                </a:lnTo>
                <a:lnTo>
                  <a:pt x="0" y="0"/>
                </a:lnTo>
                <a:lnTo>
                  <a:pt x="0" y="6858953"/>
                </a:lnTo>
                <a:close/>
              </a:path>
            </a:pathLst>
          </a:custGeom>
          <a:solidFill>
            <a:srgbClr val="45546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554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g2b8a06d935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4622" y="693780"/>
            <a:ext cx="9306753" cy="31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Text, Schrift, Screenshot, Grafiken enthält.&#10;&#10;Automatisch generierte Beschreibung" id="19" name="Google Shape;19;g2b8a06d9355_0_0"/>
          <p:cNvPicPr preferRelativeResize="0"/>
          <p:nvPr/>
        </p:nvPicPr>
        <p:blipFill rotWithShape="1">
          <a:blip r:embed="rId4">
            <a:alphaModFix/>
          </a:blip>
          <a:srcRect b="0" l="0" r="0" t="29764"/>
          <a:stretch/>
        </p:blipFill>
        <p:spPr>
          <a:xfrm>
            <a:off x="635895" y="41012281"/>
            <a:ext cx="5209034" cy="11890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g2b8a06d9355_0_0"/>
          <p:cNvSpPr/>
          <p:nvPr/>
        </p:nvSpPr>
        <p:spPr>
          <a:xfrm>
            <a:off x="912399" y="42220422"/>
            <a:ext cx="7422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 by DFG as part of NFDI. Grant Numbers:  521453681, 521460392, 521462155,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521463400, 521466146, 521471126, 521473512, 521474032, 521475185, 521476232</a:t>
            </a:r>
            <a:endParaRPr b="0" i="0" sz="1600" u="none" cap="none" strike="noStrike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21" name="Google Shape;21;g2b8a06d935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4610" y="40940929"/>
            <a:ext cx="4679919" cy="16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2b8a06d935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51772" y="40871524"/>
            <a:ext cx="452667" cy="45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2b8a06d935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51770" y="41441620"/>
            <a:ext cx="438950" cy="44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g2b8a06d9355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061638" y="42002572"/>
            <a:ext cx="442800" cy="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b8a06d9355_0_0"/>
          <p:cNvSpPr/>
          <p:nvPr/>
        </p:nvSpPr>
        <p:spPr>
          <a:xfrm>
            <a:off x="20809800" y="40779525"/>
            <a:ext cx="94950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Contact:  	</a:t>
            </a:r>
            <a:r>
              <a:rPr b="0" i="0" lang="en-US" sz="2000" u="sng" cap="none" strike="noStrike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base4nfdi-office@lists.nfdi.de</a:t>
            </a:r>
            <a:endParaRPr b="0" i="0" sz="1400" u="none" cap="none" strike="noStrik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License:		CC BY 4.0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Icons:</a:t>
            </a:r>
            <a:r>
              <a:rPr b="0" i="0" lang="en-U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1500">
                <a:solidFill>
                  <a:schemeClr val="lt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attributions for used icons here</a:t>
            </a:r>
            <a:endParaRPr b="0" i="0" sz="1300" u="none" cap="none" strike="noStrike">
              <a:solidFill>
                <a:schemeClr val="lt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lt1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26" name="Google Shape;26;g2b8a06d9355_0_0"/>
          <p:cNvSpPr/>
          <p:nvPr/>
        </p:nvSpPr>
        <p:spPr>
          <a:xfrm>
            <a:off x="20809800" y="41770125"/>
            <a:ext cx="918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Layout:	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Base4NFDI-Office</a:t>
            </a:r>
            <a:b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Editors: 	 	</a:t>
            </a:r>
            <a:r>
              <a:rPr lang="en-US" sz="200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name of editors here</a:t>
            </a:r>
            <a:endParaRPr b="0" i="0" sz="14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Event: 	 	</a:t>
            </a:r>
            <a:r>
              <a:rPr lang="en-US" sz="200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name of event here</a:t>
            </a:r>
            <a:endParaRPr b="0" i="0" sz="1400" u="none" cap="none" strike="noStrik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b8a06d9355_0_0"/>
          <p:cNvSpPr txBox="1"/>
          <p:nvPr/>
        </p:nvSpPr>
        <p:spPr>
          <a:xfrm>
            <a:off x="109948" y="4646800"/>
            <a:ext cx="543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www.base4nfdi.de</a:t>
            </a:r>
            <a:endParaRPr b="0" i="0" sz="4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g2b8a06d9355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94600" y="4726955"/>
            <a:ext cx="38481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b8a06d9355_0_0"/>
          <p:cNvSpPr/>
          <p:nvPr/>
        </p:nvSpPr>
        <p:spPr>
          <a:xfrm>
            <a:off x="0" y="5625025"/>
            <a:ext cx="30304760" cy="4389730"/>
          </a:xfrm>
          <a:custGeom>
            <a:rect b="b" l="l" r="r" t="t"/>
            <a:pathLst>
              <a:path extrusionOk="0" h="6858953" w="16336798">
                <a:moveTo>
                  <a:pt x="0" y="6858953"/>
                </a:moveTo>
                <a:lnTo>
                  <a:pt x="16336798" y="6858953"/>
                </a:lnTo>
                <a:lnTo>
                  <a:pt x="16336798" y="0"/>
                </a:lnTo>
                <a:lnTo>
                  <a:pt x="0" y="0"/>
                </a:lnTo>
                <a:lnTo>
                  <a:pt x="0" y="6858953"/>
                </a:lnTo>
                <a:close/>
              </a:path>
            </a:pathLst>
          </a:custGeom>
          <a:solidFill>
            <a:srgbClr val="45546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5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2b8a06d9355_0_0"/>
          <p:cNvSpPr txBox="1"/>
          <p:nvPr/>
        </p:nvSpPr>
        <p:spPr>
          <a:xfrm>
            <a:off x="2929200" y="6211450"/>
            <a:ext cx="23810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US" sz="6700">
                <a:solidFill>
                  <a:srgbClr val="FBBC41"/>
                </a:solidFill>
                <a:latin typeface="Fira Sans"/>
                <a:ea typeface="Fira Sans"/>
                <a:cs typeface="Fira Sans"/>
                <a:sym typeface="Fira Sans"/>
              </a:rPr>
              <a:t>Title</a:t>
            </a:r>
            <a:endParaRPr b="1" i="0" sz="6500" u="none" cap="none" strike="noStrike">
              <a:solidFill>
                <a:srgbClr val="FBBC4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" name="Google Shape;31;g2b8a06d9355_0_0"/>
          <p:cNvSpPr txBox="1"/>
          <p:nvPr/>
        </p:nvSpPr>
        <p:spPr>
          <a:xfrm>
            <a:off x="1027200" y="10469100"/>
            <a:ext cx="1282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45546A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Subtitle / abstract</a:t>
            </a:r>
            <a:endParaRPr b="0" i="0" sz="3600" u="none" cap="none" strike="noStrike">
              <a:solidFill>
                <a:srgbClr val="45546A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2" name="Google Shape;32;g2b8a06d9355_0_0"/>
          <p:cNvSpPr txBox="1"/>
          <p:nvPr/>
        </p:nvSpPr>
        <p:spPr>
          <a:xfrm>
            <a:off x="16424900" y="10469088"/>
            <a:ext cx="1282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45546A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more text</a:t>
            </a:r>
            <a:endParaRPr b="0" i="0" sz="3600" u="none" cap="none" strike="noStrike">
              <a:solidFill>
                <a:srgbClr val="45546A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3" name="Google Shape;33;g2b8a06d9355_0_0"/>
          <p:cNvSpPr txBox="1"/>
          <p:nvPr/>
        </p:nvSpPr>
        <p:spPr>
          <a:xfrm>
            <a:off x="1027203" y="13594859"/>
            <a:ext cx="171549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5600">
                <a:solidFill>
                  <a:srgbClr val="00B9EC"/>
                </a:solidFill>
                <a:latin typeface="Fira Sans"/>
                <a:ea typeface="Fira Sans"/>
                <a:cs typeface="Fira Sans"/>
                <a:sym typeface="Fira Sans"/>
              </a:rPr>
              <a:t>Heading</a:t>
            </a:r>
            <a:endParaRPr b="0" i="0" sz="5600" u="none" cap="none" strike="noStrike">
              <a:solidFill>
                <a:srgbClr val="00B9EC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b="0" i="0" sz="3600" u="none" cap="none" strike="noStrike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Ein Bild, das Screenshot, Text, Schrift, Kreis enthält.&#10;&#10;Automatisch generierte Beschreibung" id="34" name="Google Shape;34;g2b8a06d9355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250012" y="283787"/>
            <a:ext cx="2681559" cy="271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80bff9224_0_11">
            <a:hlinkClick r:id="rId3"/>
          </p:cNvPr>
          <p:cNvSpPr/>
          <p:nvPr/>
        </p:nvSpPr>
        <p:spPr>
          <a:xfrm>
            <a:off x="0" y="40422968"/>
            <a:ext cx="30276000" cy="2380983"/>
          </a:xfrm>
          <a:custGeom>
            <a:rect b="b" l="l" r="r" t="t"/>
            <a:pathLst>
              <a:path extrusionOk="0" h="2380983" w="30276000">
                <a:moveTo>
                  <a:pt x="0" y="2380983"/>
                </a:moveTo>
                <a:lnTo>
                  <a:pt x="30276000" y="2380983"/>
                </a:lnTo>
                <a:lnTo>
                  <a:pt x="30276000" y="0"/>
                </a:lnTo>
                <a:lnTo>
                  <a:pt x="0" y="0"/>
                </a:lnTo>
                <a:lnTo>
                  <a:pt x="0" y="2380983"/>
                </a:lnTo>
                <a:close/>
              </a:path>
            </a:pathLst>
          </a:custGeom>
          <a:solidFill>
            <a:srgbClr val="45546A"/>
          </a:solidFill>
          <a:ln>
            <a:noFill/>
          </a:ln>
        </p:spPr>
      </p:sp>
      <p:pic>
        <p:nvPicPr>
          <p:cNvPr id="41" name="Google Shape;41;g2e80bff9224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4610" y="40636129"/>
            <a:ext cx="4679919" cy="16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2e80bff9224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51772" y="40719124"/>
            <a:ext cx="452667" cy="45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e80bff9224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51770" y="41289220"/>
            <a:ext cx="438950" cy="4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2e80bff9224_0_11"/>
          <p:cNvSpPr/>
          <p:nvPr/>
        </p:nvSpPr>
        <p:spPr>
          <a:xfrm>
            <a:off x="20086739" y="41880501"/>
            <a:ext cx="393292" cy="393293"/>
          </a:xfrm>
          <a:custGeom>
            <a:rect b="b" l="l" r="r" t="t"/>
            <a:pathLst>
              <a:path extrusionOk="0" h="393293" w="393292">
                <a:moveTo>
                  <a:pt x="196646" y="393293"/>
                </a:moveTo>
                <a:cubicBezTo>
                  <a:pt x="305256" y="393293"/>
                  <a:pt x="393292" y="305257"/>
                  <a:pt x="393292" y="196647"/>
                </a:cubicBezTo>
                <a:cubicBezTo>
                  <a:pt x="393292" y="88049"/>
                  <a:pt x="305256" y="0"/>
                  <a:pt x="196646" y="0"/>
                </a:cubicBezTo>
                <a:cubicBezTo>
                  <a:pt x="88049" y="0"/>
                  <a:pt x="0" y="88049"/>
                  <a:pt x="0" y="196647"/>
                </a:cubicBezTo>
                <a:cubicBezTo>
                  <a:pt x="0" y="305257"/>
                  <a:pt x="88049" y="393293"/>
                  <a:pt x="196646" y="39329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g2e80bff9224_0_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61638" y="41850172"/>
            <a:ext cx="442800" cy="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e80bff9224_0_11"/>
          <p:cNvSpPr/>
          <p:nvPr/>
        </p:nvSpPr>
        <p:spPr>
          <a:xfrm>
            <a:off x="912399" y="41915622"/>
            <a:ext cx="7422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 by DFG as part of NFDI. Grant Numbers:  521453681, 521460392, 521462155,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521463400, 521466146, 521471126, 521473512, 521474032, 521475185, 521476232</a:t>
            </a:r>
            <a:endParaRPr b="0" i="0" sz="160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7" name="Google Shape;47;g2e80bff9224_0_11"/>
          <p:cNvSpPr/>
          <p:nvPr/>
        </p:nvSpPr>
        <p:spPr>
          <a:xfrm>
            <a:off x="20809799" y="40779537"/>
            <a:ext cx="54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Contact:  	 </a:t>
            </a:r>
            <a:r>
              <a:rPr b="0" i="0" lang="en-US" sz="20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base4nfdi-office@lists.nfdi.de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License:		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 BY 4.0</a:t>
            </a:r>
            <a:endParaRPr b="0" i="0" sz="20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48" name="Google Shape;48;g2e80bff9224_0_11"/>
          <p:cNvSpPr/>
          <p:nvPr/>
        </p:nvSpPr>
        <p:spPr>
          <a:xfrm>
            <a:off x="20809799" y="41389137"/>
            <a:ext cx="769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Layout:		 Base4NFDI-Office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Editors: 	 	 </a:t>
            </a:r>
            <a:r>
              <a:rPr lang="en-US" sz="200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names of editors here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Event: 	 	 </a:t>
            </a:r>
            <a:r>
              <a:rPr lang="en-US" sz="200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name of event here</a:t>
            </a:r>
            <a:endParaRPr>
              <a:highlight>
                <a:srgbClr val="FF0000"/>
              </a:highlight>
            </a:endParaRPr>
          </a:p>
        </p:txBody>
      </p:sp>
      <p:pic>
        <p:nvPicPr>
          <p:cNvPr descr="Ein Bild, das Schrift, Screenshot, Grafiken, Grafikdesign enthält.&#10;&#10;Automatisch generierte Beschreibung" id="49" name="Google Shape;49;g2e80bff9224_0_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67894" y="693780"/>
            <a:ext cx="9340211" cy="318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Text, Schrift, Screenshot, Grafiken enthält.&#10;&#10;Automatisch generierte Beschreibung" id="50" name="Google Shape;50;g2e80bff9224_0_11"/>
          <p:cNvPicPr preferRelativeResize="0"/>
          <p:nvPr/>
        </p:nvPicPr>
        <p:blipFill rotWithShape="1">
          <a:blip r:embed="rId11">
            <a:alphaModFix/>
          </a:blip>
          <a:srcRect b="0" l="0" r="0" t="29765"/>
          <a:stretch/>
        </p:blipFill>
        <p:spPr>
          <a:xfrm>
            <a:off x="635895" y="40707481"/>
            <a:ext cx="5209034" cy="118904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e80bff9224_0_11"/>
          <p:cNvSpPr txBox="1"/>
          <p:nvPr/>
        </p:nvSpPr>
        <p:spPr>
          <a:xfrm>
            <a:off x="109948" y="74800"/>
            <a:ext cx="543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www.base4nfdi.de</a:t>
            </a:r>
            <a:endParaRPr b="0" i="0" sz="4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2e80bff9224_0_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94600" y="154955"/>
            <a:ext cx="38481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creenshot, Text, Schrift, Kreis enthält.&#10;&#10;Automatisch generierte Beschreibung" id="53" name="Google Shape;53;g2e80bff9224_0_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250012" y="283787"/>
            <a:ext cx="2681559" cy="271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546B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756db36a3_1_3">
            <a:hlinkClick r:id="rId3"/>
          </p:cNvPr>
          <p:cNvSpPr/>
          <p:nvPr/>
        </p:nvSpPr>
        <p:spPr>
          <a:xfrm>
            <a:off x="0" y="40422968"/>
            <a:ext cx="30276000" cy="2380983"/>
          </a:xfrm>
          <a:custGeom>
            <a:rect b="b" l="l" r="r" t="t"/>
            <a:pathLst>
              <a:path extrusionOk="0" h="2380983" w="30276000">
                <a:moveTo>
                  <a:pt x="0" y="2380983"/>
                </a:moveTo>
                <a:lnTo>
                  <a:pt x="30276000" y="2380983"/>
                </a:lnTo>
                <a:lnTo>
                  <a:pt x="30276000" y="0"/>
                </a:lnTo>
                <a:lnTo>
                  <a:pt x="0" y="0"/>
                </a:lnTo>
                <a:lnTo>
                  <a:pt x="0" y="2380983"/>
                </a:lnTo>
                <a:close/>
              </a:path>
            </a:pathLst>
          </a:custGeom>
          <a:solidFill>
            <a:srgbClr val="45546A"/>
          </a:solidFill>
          <a:ln>
            <a:noFill/>
          </a:ln>
        </p:spPr>
      </p:sp>
      <p:pic>
        <p:nvPicPr>
          <p:cNvPr id="60" name="Google Shape;60;g32756db36a3_1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4610" y="40636129"/>
            <a:ext cx="4679919" cy="16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2756db36a3_1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51772" y="40719124"/>
            <a:ext cx="452667" cy="45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2756db36a3_1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51770" y="41289220"/>
            <a:ext cx="438950" cy="4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2756db36a3_1_3"/>
          <p:cNvSpPr/>
          <p:nvPr/>
        </p:nvSpPr>
        <p:spPr>
          <a:xfrm>
            <a:off x="20086739" y="41880501"/>
            <a:ext cx="393292" cy="393293"/>
          </a:xfrm>
          <a:custGeom>
            <a:rect b="b" l="l" r="r" t="t"/>
            <a:pathLst>
              <a:path extrusionOk="0" h="393293" w="393292">
                <a:moveTo>
                  <a:pt x="196646" y="393293"/>
                </a:moveTo>
                <a:cubicBezTo>
                  <a:pt x="305256" y="393293"/>
                  <a:pt x="393292" y="305257"/>
                  <a:pt x="393292" y="196647"/>
                </a:cubicBezTo>
                <a:cubicBezTo>
                  <a:pt x="393292" y="88049"/>
                  <a:pt x="305256" y="0"/>
                  <a:pt x="196646" y="0"/>
                </a:cubicBezTo>
                <a:cubicBezTo>
                  <a:pt x="88049" y="0"/>
                  <a:pt x="0" y="88049"/>
                  <a:pt x="0" y="196647"/>
                </a:cubicBezTo>
                <a:cubicBezTo>
                  <a:pt x="0" y="305257"/>
                  <a:pt x="88049" y="393293"/>
                  <a:pt x="196646" y="39329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32756db36a3_1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61638" y="41850172"/>
            <a:ext cx="442800" cy="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2756db36a3_1_3"/>
          <p:cNvSpPr/>
          <p:nvPr/>
        </p:nvSpPr>
        <p:spPr>
          <a:xfrm>
            <a:off x="912399" y="41915622"/>
            <a:ext cx="7422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 by DFG as part of NFDI. Grant Numbers:  521453681, 521460392, 521462155,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521463400, 521466146, 521471126, 521473512, 521474032, 521475185, 521476232</a:t>
            </a:r>
            <a:endParaRPr b="0" i="0" sz="1600" u="none" cap="none" strike="noStrike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6" name="Google Shape;66;g32756db36a3_1_3"/>
          <p:cNvSpPr/>
          <p:nvPr/>
        </p:nvSpPr>
        <p:spPr>
          <a:xfrm>
            <a:off x="20809799" y="40779537"/>
            <a:ext cx="54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Contact:  	 </a:t>
            </a:r>
            <a:r>
              <a:rPr b="0" i="0" lang="en-US" sz="2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base4nfdi-office@lists.nfdi.de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License:		 CC BY 4.0</a:t>
            </a:r>
            <a:endParaRPr b="0" i="0" sz="2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Ein Bild, das Text, Schrift, Screenshot, Grafiken enthält.&#10;&#10;Automatisch generierte Beschreibung" id="67" name="Google Shape;67;g32756db36a3_1_3"/>
          <p:cNvPicPr preferRelativeResize="0"/>
          <p:nvPr/>
        </p:nvPicPr>
        <p:blipFill rotWithShape="1">
          <a:blip r:embed="rId10">
            <a:alphaModFix/>
          </a:blip>
          <a:srcRect b="0" l="0" r="0" t="29765"/>
          <a:stretch/>
        </p:blipFill>
        <p:spPr>
          <a:xfrm>
            <a:off x="635895" y="40707481"/>
            <a:ext cx="5209034" cy="118904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2756db36a3_1_3"/>
          <p:cNvSpPr txBox="1"/>
          <p:nvPr/>
        </p:nvSpPr>
        <p:spPr>
          <a:xfrm>
            <a:off x="109948" y="74800"/>
            <a:ext cx="543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www.base4nfdi.de</a:t>
            </a:r>
            <a:endParaRPr b="0" i="0" sz="4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32756db36a3_1_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94600" y="154955"/>
            <a:ext cx="38481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creenshot, Text, Schrift, Kreis enthält.&#10;&#10;Automatisch generierte Beschreibung" id="70" name="Google Shape;70;g32756db36a3_1_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250012" y="283787"/>
            <a:ext cx="2681559" cy="271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2756db36a3_1_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193438" y="279652"/>
            <a:ext cx="7889125" cy="4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2756db36a3_1_3"/>
          <p:cNvSpPr txBox="1"/>
          <p:nvPr/>
        </p:nvSpPr>
        <p:spPr>
          <a:xfrm>
            <a:off x="11356225" y="6380400"/>
            <a:ext cx="742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5600">
                <a:solidFill>
                  <a:srgbClr val="FBBC41"/>
                </a:solidFill>
                <a:latin typeface="Fira Sans"/>
                <a:ea typeface="Fira Sans"/>
                <a:cs typeface="Fira Sans"/>
                <a:sym typeface="Fira Sans"/>
              </a:rPr>
              <a:t>Heading</a:t>
            </a:r>
            <a:endParaRPr b="0" i="0" sz="1400" u="none" cap="none" strike="noStrike">
              <a:solidFill>
                <a:srgbClr val="FBBC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2756db36a3_1_3"/>
          <p:cNvSpPr txBox="1"/>
          <p:nvPr/>
        </p:nvSpPr>
        <p:spPr>
          <a:xfrm>
            <a:off x="11356225" y="7759550"/>
            <a:ext cx="8147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71830" lvl="0" marL="822960" marR="36576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Fira Sans"/>
              <a:buChar char="●"/>
            </a:pPr>
            <a:r>
              <a:rPr lang="en-US" sz="4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Bullets</a:t>
            </a:r>
            <a:endParaRPr sz="4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3657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g32756db36a3_1_3"/>
          <p:cNvSpPr txBox="1"/>
          <p:nvPr/>
        </p:nvSpPr>
        <p:spPr>
          <a:xfrm>
            <a:off x="707200" y="6380400"/>
            <a:ext cx="10044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5600">
                <a:solidFill>
                  <a:srgbClr val="FBBC41"/>
                </a:solidFill>
                <a:latin typeface="Fira Sans"/>
                <a:ea typeface="Fira Sans"/>
                <a:cs typeface="Fira Sans"/>
                <a:sym typeface="Fira Sans"/>
              </a:rPr>
              <a:t>Heading</a:t>
            </a:r>
            <a:endParaRPr b="0" i="0" sz="1400" u="none" cap="none" strike="noStrike">
              <a:solidFill>
                <a:srgbClr val="FBBC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32756db36a3_1_3"/>
          <p:cNvSpPr txBox="1"/>
          <p:nvPr/>
        </p:nvSpPr>
        <p:spPr>
          <a:xfrm>
            <a:off x="707200" y="7759550"/>
            <a:ext cx="9661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657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4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" name="Google Shape;76;g32756db36a3_1_3"/>
          <p:cNvSpPr txBox="1"/>
          <p:nvPr/>
        </p:nvSpPr>
        <p:spPr>
          <a:xfrm>
            <a:off x="20088875" y="7899675"/>
            <a:ext cx="9466200" cy="1541400"/>
          </a:xfrm>
          <a:prstGeom prst="rect">
            <a:avLst/>
          </a:prstGeom>
          <a:noFill/>
          <a:ln cap="flat" cmpd="sng" w="9525">
            <a:solidFill>
              <a:srgbClr val="455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Text</a:t>
            </a:r>
            <a:endParaRPr sz="4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488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Fira Sans"/>
              <a:buChar char="●"/>
            </a:pPr>
            <a:r>
              <a:rPr lang="en-US" sz="4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and bullets</a:t>
            </a:r>
            <a:endParaRPr sz="4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" name="Google Shape;77;g32756db36a3_1_3"/>
          <p:cNvSpPr txBox="1"/>
          <p:nvPr/>
        </p:nvSpPr>
        <p:spPr>
          <a:xfrm>
            <a:off x="20088875" y="6380400"/>
            <a:ext cx="10044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5600">
                <a:solidFill>
                  <a:srgbClr val="FBBC41"/>
                </a:solidFill>
                <a:latin typeface="Fira Sans"/>
                <a:ea typeface="Fira Sans"/>
                <a:cs typeface="Fira Sans"/>
                <a:sym typeface="Fira Sans"/>
              </a:rPr>
              <a:t>Heading</a:t>
            </a:r>
            <a:endParaRPr b="0" i="0" sz="1400" u="none" cap="none" strike="noStrike">
              <a:solidFill>
                <a:srgbClr val="FBBC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g32756db36a3_1_3"/>
          <p:cNvCxnSpPr/>
          <p:nvPr/>
        </p:nvCxnSpPr>
        <p:spPr>
          <a:xfrm>
            <a:off x="10940150" y="5916375"/>
            <a:ext cx="0" cy="8627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g32756db36a3_1_3"/>
          <p:cNvCxnSpPr/>
          <p:nvPr/>
        </p:nvCxnSpPr>
        <p:spPr>
          <a:xfrm>
            <a:off x="19703150" y="5916375"/>
            <a:ext cx="0" cy="8627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g32756db36a3_1_3"/>
          <p:cNvCxnSpPr/>
          <p:nvPr/>
        </p:nvCxnSpPr>
        <p:spPr>
          <a:xfrm rot="10800000">
            <a:off x="1784875" y="40073088"/>
            <a:ext cx="26832900" cy="3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g32756db36a3_1_3"/>
          <p:cNvSpPr/>
          <p:nvPr/>
        </p:nvSpPr>
        <p:spPr>
          <a:xfrm>
            <a:off x="20809799" y="41389137"/>
            <a:ext cx="769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Layout:		 Base4NFDI-Office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Editors: 	 	 </a:t>
            </a:r>
            <a:r>
              <a:rPr lang="en-US" sz="200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names of editors here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Event: 	 	 </a:t>
            </a:r>
            <a:r>
              <a:rPr lang="en-US" sz="2000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add name of event here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80bff9224_0_72"/>
          <p:cNvSpPr txBox="1"/>
          <p:nvPr/>
        </p:nvSpPr>
        <p:spPr>
          <a:xfrm>
            <a:off x="810725" y="909250"/>
            <a:ext cx="28021500" cy="26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7400">
                <a:solidFill>
                  <a:srgbClr val="00B9EC"/>
                </a:solidFill>
                <a:latin typeface="Fira Sans"/>
                <a:ea typeface="Fira Sans"/>
                <a:cs typeface="Fira Sans"/>
                <a:sym typeface="Fira Sans"/>
              </a:rPr>
              <a:t>Inspiration</a:t>
            </a:r>
            <a:endParaRPr b="0" i="0" sz="7400" u="none" cap="none" strike="noStrike">
              <a:solidFill>
                <a:srgbClr val="00B9EC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Our posters on Zenodo: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Base4NFDI 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- General Introduction (RDA DE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3"/>
              </a:rPr>
              <a:t>https://doi.org/10.5281/zenodo.10691410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Base4NFDI 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- Basisdienste für FDM. FDM@Campus 2024.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https://doi.org/10.5281/zenodo.14604119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Facilitating the development of a diverse service landscape – Tasks and roles of </a:t>
            </a: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Section Liaison Officers and Service Stewards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within Base4NFDI (RDA DE 2024, 4Biodiv AHC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5"/>
              </a:rPr>
              <a:t>https://doi.org/10.5281/zenodo.10681450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What is </a:t>
            </a: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Base4NFDI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? (CoRDI 2023).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6"/>
              </a:rPr>
              <a:t>https://doi.org/10.5281/zenodo.8296366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Base4NFDI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: Supporting RDM Activities via Sustainable Core Services (EOSC Symposium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https://doi.org/10.5281/zenodo.13986626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TS4NFDI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○"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Harmonizing Terminology Services within NFDI (NFDI4Biodiversity AHC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https://doi.org/10.5281/zenodo.12542465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○"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Harmonizing Terminology Services within NFDI (NFDI4Objects CM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https://doi.org/10.5281/zenodo.13846878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○"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A terminology service via TS4NFDI for BERD@NFDI knowledge graph infrastructure (UC4B2024).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10"/>
              </a:rPr>
              <a:t>https://doi.org/10.5281/zenodo.14230727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○"/>
            </a:pP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Harmonizing Terminology Services within NFDI. (NFDI4Microbiota AC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11"/>
              </a:rPr>
              <a:t>https://doi.org/10.5281/zenodo.14284423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PID4NFDI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: A Base4NFDI Service to Enhanced Research Data Management.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12"/>
              </a:rPr>
              <a:t>https://doi.org/10.5281/zenodo.13735557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KGI4NFDI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: The NFDI Knowledge Graph Infrastructure service for FAIR data management (EOSC Symposium 2024).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13"/>
              </a:rPr>
              <a:t>https://doi.org/10.5281/zenodo.13712824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546A"/>
              </a:buClr>
              <a:buSzPts val="5400"/>
              <a:buFont typeface="Fira Sans"/>
              <a:buChar char="●"/>
            </a:pPr>
            <a:r>
              <a:rPr b="1"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Base4NFDI und Text+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(Text+ Plenary 2022). </a:t>
            </a:r>
            <a:r>
              <a:rPr lang="en-US" sz="54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14"/>
              </a:rPr>
              <a:t>https://doi.org/10.5281/zenodo.7252006</a:t>
            </a:r>
            <a:r>
              <a:rPr lang="en-US" sz="5400">
                <a:solidFill>
                  <a:srgbClr val="45546A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5400">
              <a:solidFill>
                <a:srgbClr val="45546A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B9E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Fritzsche, Franziska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0x010100566EE97FA214EE4BBD6C905201D6A191</vt:lpwstr>
  </property>
  <property fmtid="{D5CDD505-2E9C-101B-9397-08002B2CF9AE}" pid="3" name="MediaServiceImageTags">
    <vt:lpwstr/>
  </property>
</Properties>
</file>