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797675" cy="9926625"/>
  <p:embeddedFontLst>
    <p:embeddedFont>
      <p:font typeface="Fira Sans Medium"/>
      <p:regular r:id="rId16"/>
      <p:bold r:id="rId17"/>
      <p:italic r:id="rId18"/>
      <p:boldItalic r:id="rId19"/>
    </p:embeddedFont>
    <p:embeddedFont>
      <p:font typeface="Fira Sans"/>
      <p:regular r:id="rId20"/>
      <p:bold r:id="rId21"/>
      <p:italic r:id="rId22"/>
      <p:boldItalic r:id="rId23"/>
    </p:embeddedFont>
    <p:embeddedFont>
      <p:font typeface="Fira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Zjy5xjBLhLCQ2/wLzCBIBjxyQD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Najla Rettberg"/>
  <p:cmAuthor clrIdx="1" id="1" initials="" lastIdx="1" name="Jana Tatschec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regular.fntdata"/><Relationship Id="rId22" Type="http://schemas.openxmlformats.org/officeDocument/2006/relationships/font" Target="fonts/FiraSans-italic.fntdata"/><Relationship Id="rId21" Type="http://schemas.openxmlformats.org/officeDocument/2006/relationships/font" Target="fonts/FiraSans-bold.fntdata"/><Relationship Id="rId24" Type="http://schemas.openxmlformats.org/officeDocument/2006/relationships/font" Target="fonts/FiraSansLight-regular.fntdata"/><Relationship Id="rId23" Type="http://schemas.openxmlformats.org/officeDocument/2006/relationships/font" Target="fonts/Fira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iraSansLight-italic.fntdata"/><Relationship Id="rId25" Type="http://schemas.openxmlformats.org/officeDocument/2006/relationships/font" Target="fonts/FiraSansLight-bold.fntdata"/><Relationship Id="rId28" Type="http://customschemas.google.com/relationships/presentationmetadata" Target="metadata"/><Relationship Id="rId27" Type="http://schemas.openxmlformats.org/officeDocument/2006/relationships/font" Target="fonts/FiraSans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FiraSansMedium-bold.fntdata"/><Relationship Id="rId16" Type="http://schemas.openxmlformats.org/officeDocument/2006/relationships/font" Target="fonts/FiraSansMedium-regular.fntdata"/><Relationship Id="rId19" Type="http://schemas.openxmlformats.org/officeDocument/2006/relationships/font" Target="fonts/FiraSansMedium-boldItalic.fntdata"/><Relationship Id="rId18" Type="http://schemas.openxmlformats.org/officeDocument/2006/relationships/font" Target="fonts/FiraSansMedium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6-06T15:24:12.656">
    <p:pos x="455" y="747"/>
    <p:text>This is a good example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P2B6H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6-06T15:27:06.397">
    <p:pos x="528" y="277"/>
    <p:text>you could use the following as an example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P2B6IA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4-08-02T09:50:42.426">
    <p:pos x="528" y="277"/>
    <p:text>added this slide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S7b8cM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636a82b07_1_9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e636a82b07_1_95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e636a82b07_1_95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0242d8a5b_0_21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f0242d8a5b_0_216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f0242d8a5b_0_216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34f1fd297_0_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34f1fd297_0_6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e34f1fd297_0_6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636a82b07_1_29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e636a82b07_1_29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e636a82b07_1_293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34f1fd297_0_13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34f1fd297_0_134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e34f1fd297_0_134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34f1fd297_0_1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34f1fd297_0_1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e34f1fd297_0_13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34f1fd297_0_2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e34f1fd297_0_2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e34f1fd297_0_2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0242d8a5b_0_12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f0242d8a5b_0_121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Benefits to whole NFDI</a:t>
            </a:r>
            <a:endParaRPr/>
          </a:p>
        </p:txBody>
      </p:sp>
      <p:sp>
        <p:nvSpPr>
          <p:cNvPr id="259" name="Google Shape;259;g2f0242d8a5b_0_121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94638e5c9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294638e5c9_0_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1294638e5c9_0_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d/4.0/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d/4.0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d/4.0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d/4.0/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B">
  <p:cSld name="Statement B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7" name="Google Shape;17;p27"/>
          <p:cNvSpPr txBox="1"/>
          <p:nvPr>
            <p:ph type="ctrTitle"/>
          </p:nvPr>
        </p:nvSpPr>
        <p:spPr>
          <a:xfrm>
            <a:off x="790672" y="1631716"/>
            <a:ext cx="9309600" cy="290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Light"/>
              <a:buNone/>
              <a:defRPr sz="6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822499" y="4808092"/>
            <a:ext cx="9277773" cy="842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ra Sans Medium"/>
              <a:buNone/>
              <a:defRPr sz="2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i Bilder">
  <p:cSld name="Drei Bil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838200" y="6403006"/>
            <a:ext cx="916338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2" type="body"/>
          </p:nvPr>
        </p:nvSpPr>
        <p:spPr>
          <a:xfrm>
            <a:off x="834081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3" type="body"/>
          </p:nvPr>
        </p:nvSpPr>
        <p:spPr>
          <a:xfrm rot="-5400000">
            <a:off x="-621488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4" type="body"/>
          </p:nvPr>
        </p:nvSpPr>
        <p:spPr>
          <a:xfrm>
            <a:off x="834036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5" type="body"/>
          </p:nvPr>
        </p:nvSpPr>
        <p:spPr>
          <a:xfrm>
            <a:off x="453930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6" type="body"/>
          </p:nvPr>
        </p:nvSpPr>
        <p:spPr>
          <a:xfrm rot="-5400000">
            <a:off x="308373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7" type="body"/>
          </p:nvPr>
        </p:nvSpPr>
        <p:spPr>
          <a:xfrm>
            <a:off x="453926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8" type="body"/>
          </p:nvPr>
        </p:nvSpPr>
        <p:spPr>
          <a:xfrm>
            <a:off x="824448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9" type="body"/>
          </p:nvPr>
        </p:nvSpPr>
        <p:spPr>
          <a:xfrm rot="-5400000">
            <a:off x="678891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3" type="body"/>
          </p:nvPr>
        </p:nvSpPr>
        <p:spPr>
          <a:xfrm>
            <a:off x="824444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B">
  <p:cSld name="Start B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636a82b07_1_110"/>
          <p:cNvSpPr txBox="1"/>
          <p:nvPr>
            <p:ph type="ctrTitle"/>
          </p:nvPr>
        </p:nvSpPr>
        <p:spPr>
          <a:xfrm>
            <a:off x="283886" y="914400"/>
            <a:ext cx="50058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Fira Sans"/>
              <a:buNone/>
              <a:defRPr b="1" sz="3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e636a82b07_1_110"/>
          <p:cNvSpPr txBox="1"/>
          <p:nvPr>
            <p:ph idx="1" type="subTitle"/>
          </p:nvPr>
        </p:nvSpPr>
        <p:spPr>
          <a:xfrm>
            <a:off x="283886" y="4611756"/>
            <a:ext cx="5005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ira Sans Light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05" name="Google Shape;105;g2e636a82b07_1_110"/>
          <p:cNvPicPr preferRelativeResize="0"/>
          <p:nvPr/>
        </p:nvPicPr>
        <p:blipFill rotWithShape="1">
          <a:blip r:embed="rId2">
            <a:alphaModFix/>
          </a:blip>
          <a:srcRect b="0" l="10268" r="18915" t="0"/>
          <a:stretch/>
        </p:blipFill>
        <p:spPr>
          <a:xfrm>
            <a:off x="5591125" y="846175"/>
            <a:ext cx="6503101" cy="516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636a82b07_1_114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e636a82b07_1_114"/>
          <p:cNvSpPr txBox="1"/>
          <p:nvPr>
            <p:ph idx="1" type="body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2e636a82b07_1_114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e636a82b07_1_114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e636a82b07_1_114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B">
  <p:cSld name="Statement B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636a82b07_1_1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14" name="Google Shape;114;g2e636a82b07_1_120"/>
          <p:cNvSpPr txBox="1"/>
          <p:nvPr>
            <p:ph type="ctrTitle"/>
          </p:nvPr>
        </p:nvSpPr>
        <p:spPr>
          <a:xfrm>
            <a:off x="790672" y="1631716"/>
            <a:ext cx="93096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Light"/>
              <a:buNone/>
              <a:defRPr sz="6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2e636a82b07_1_120"/>
          <p:cNvSpPr txBox="1"/>
          <p:nvPr>
            <p:ph idx="1" type="body"/>
          </p:nvPr>
        </p:nvSpPr>
        <p:spPr>
          <a:xfrm>
            <a:off x="822499" y="4808092"/>
            <a:ext cx="92778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ra Sans Medium"/>
              <a:buNone/>
              <a:defRPr sz="2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>
  <p:cSld name="Inhal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636a82b07_1_124"/>
          <p:cNvSpPr txBox="1"/>
          <p:nvPr>
            <p:ph type="title"/>
          </p:nvPr>
        </p:nvSpPr>
        <p:spPr>
          <a:xfrm>
            <a:off x="838199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e636a82b07_1_124"/>
          <p:cNvSpPr txBox="1"/>
          <p:nvPr>
            <p:ph idx="1" type="body"/>
          </p:nvPr>
        </p:nvSpPr>
        <p:spPr>
          <a:xfrm>
            <a:off x="838200" y="1701562"/>
            <a:ext cx="1069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2e636a82b07_1_124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2e636a82b07_1_124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e636a82b07_1_124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2" name="Google Shape;122;g2e636a82b07_1_124"/>
          <p:cNvSpPr txBox="1"/>
          <p:nvPr>
            <p:ph idx="2" type="body"/>
          </p:nvPr>
        </p:nvSpPr>
        <p:spPr>
          <a:xfrm>
            <a:off x="838199" y="805100"/>
            <a:ext cx="7218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i Bilder">
  <p:cSld name="Drei Bil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636a82b07_1_131"/>
          <p:cNvSpPr txBox="1"/>
          <p:nvPr>
            <p:ph type="title"/>
          </p:nvPr>
        </p:nvSpPr>
        <p:spPr>
          <a:xfrm>
            <a:off x="838199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e636a82b07_1_131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e636a82b07_1_131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e636a82b07_1_131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8" name="Google Shape;128;g2e636a82b07_1_131"/>
          <p:cNvSpPr txBox="1"/>
          <p:nvPr>
            <p:ph idx="1" type="body"/>
          </p:nvPr>
        </p:nvSpPr>
        <p:spPr>
          <a:xfrm>
            <a:off x="838199" y="805100"/>
            <a:ext cx="7218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e636a82b07_1_131"/>
          <p:cNvSpPr txBox="1"/>
          <p:nvPr>
            <p:ph idx="2" type="body"/>
          </p:nvPr>
        </p:nvSpPr>
        <p:spPr>
          <a:xfrm>
            <a:off x="834081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2e636a82b07_1_131"/>
          <p:cNvSpPr txBox="1"/>
          <p:nvPr>
            <p:ph idx="3" type="body"/>
          </p:nvPr>
        </p:nvSpPr>
        <p:spPr>
          <a:xfrm rot="-5400000">
            <a:off x="-621425" y="3090556"/>
            <a:ext cx="2700000" cy="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e636a82b07_1_131"/>
          <p:cNvSpPr txBox="1"/>
          <p:nvPr>
            <p:ph idx="4" type="body"/>
          </p:nvPr>
        </p:nvSpPr>
        <p:spPr>
          <a:xfrm>
            <a:off x="834036" y="4791074"/>
            <a:ext cx="3276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e636a82b07_1_131"/>
          <p:cNvSpPr txBox="1"/>
          <p:nvPr>
            <p:ph idx="5" type="body"/>
          </p:nvPr>
        </p:nvSpPr>
        <p:spPr>
          <a:xfrm>
            <a:off x="453930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g2e636a82b07_1_131"/>
          <p:cNvSpPr txBox="1"/>
          <p:nvPr>
            <p:ph idx="6" type="body"/>
          </p:nvPr>
        </p:nvSpPr>
        <p:spPr>
          <a:xfrm rot="-5400000">
            <a:off x="3083800" y="3090556"/>
            <a:ext cx="2700000" cy="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g2e636a82b07_1_131"/>
          <p:cNvSpPr txBox="1"/>
          <p:nvPr>
            <p:ph idx="7" type="body"/>
          </p:nvPr>
        </p:nvSpPr>
        <p:spPr>
          <a:xfrm>
            <a:off x="4539261" y="4791074"/>
            <a:ext cx="3276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g2e636a82b07_1_131"/>
          <p:cNvSpPr txBox="1"/>
          <p:nvPr>
            <p:ph idx="8" type="body"/>
          </p:nvPr>
        </p:nvSpPr>
        <p:spPr>
          <a:xfrm>
            <a:off x="824448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g2e636a82b07_1_131"/>
          <p:cNvSpPr txBox="1"/>
          <p:nvPr>
            <p:ph idx="9" type="body"/>
          </p:nvPr>
        </p:nvSpPr>
        <p:spPr>
          <a:xfrm rot="-5400000">
            <a:off x="6788980" y="3090556"/>
            <a:ext cx="2700000" cy="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2e636a82b07_1_131"/>
          <p:cNvSpPr txBox="1"/>
          <p:nvPr>
            <p:ph idx="13" type="body"/>
          </p:nvPr>
        </p:nvSpPr>
        <p:spPr>
          <a:xfrm>
            <a:off x="8244441" y="4791074"/>
            <a:ext cx="3276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kasten">
  <p:cSld name="Infokaste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636a82b07_1_146"/>
          <p:cNvSpPr txBox="1"/>
          <p:nvPr>
            <p:ph type="title"/>
          </p:nvPr>
        </p:nvSpPr>
        <p:spPr>
          <a:xfrm>
            <a:off x="838199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2e636a82b07_1_146"/>
          <p:cNvSpPr txBox="1"/>
          <p:nvPr>
            <p:ph idx="1" type="body"/>
          </p:nvPr>
        </p:nvSpPr>
        <p:spPr>
          <a:xfrm>
            <a:off x="838199" y="1778970"/>
            <a:ext cx="7218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2e636a82b07_1_146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e636a82b07_1_146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e636a82b07_1_146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4" name="Google Shape;144;g2e636a82b07_1_146"/>
          <p:cNvSpPr txBox="1"/>
          <p:nvPr>
            <p:ph idx="2" type="body"/>
          </p:nvPr>
        </p:nvSpPr>
        <p:spPr>
          <a:xfrm>
            <a:off x="838199" y="805100"/>
            <a:ext cx="7218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g2e636a82b07_1_146"/>
          <p:cNvSpPr txBox="1"/>
          <p:nvPr>
            <p:ph idx="3" type="body"/>
          </p:nvPr>
        </p:nvSpPr>
        <p:spPr>
          <a:xfrm>
            <a:off x="8254301" y="1791496"/>
            <a:ext cx="3289200" cy="1878600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Medium"/>
              <a:buNone/>
              <a:defRPr b="0" sz="16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2e636a82b07_1_146"/>
          <p:cNvSpPr txBox="1"/>
          <p:nvPr>
            <p:ph idx="4" type="body"/>
          </p:nvPr>
        </p:nvSpPr>
        <p:spPr>
          <a:xfrm>
            <a:off x="8254301" y="3827402"/>
            <a:ext cx="3289200" cy="187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None/>
              <a:def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g2e636a82b07_1_146"/>
          <p:cNvSpPr txBox="1"/>
          <p:nvPr>
            <p:ph idx="5" type="body"/>
          </p:nvPr>
        </p:nvSpPr>
        <p:spPr>
          <a:xfrm>
            <a:off x="8432086" y="2364236"/>
            <a:ext cx="29217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None/>
              <a:defRPr b="0" sz="1600"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2e636a82b07_1_146"/>
          <p:cNvSpPr txBox="1"/>
          <p:nvPr>
            <p:ph idx="6" type="body"/>
          </p:nvPr>
        </p:nvSpPr>
        <p:spPr>
          <a:xfrm>
            <a:off x="8432086" y="4408441"/>
            <a:ext cx="29217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Light"/>
              <a:buNone/>
              <a:defRPr b="0" sz="16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A">
  <p:cSld name="Start A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636a82b07_1_157"/>
          <p:cNvSpPr txBox="1"/>
          <p:nvPr>
            <p:ph type="ctrTitle"/>
          </p:nvPr>
        </p:nvSpPr>
        <p:spPr>
          <a:xfrm>
            <a:off x="790673" y="1612667"/>
            <a:ext cx="9326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ira Sans Light"/>
              <a:buNone/>
              <a:defRPr sz="5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e636a82b07_1_157"/>
          <p:cNvSpPr txBox="1"/>
          <p:nvPr>
            <p:ph idx="1" type="subTitle"/>
          </p:nvPr>
        </p:nvSpPr>
        <p:spPr>
          <a:xfrm>
            <a:off x="790673" y="4003898"/>
            <a:ext cx="93264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2" name="Google Shape;152;g2e636a82b07_1_157"/>
          <p:cNvSpPr txBox="1"/>
          <p:nvPr>
            <p:ph idx="2" type="body"/>
          </p:nvPr>
        </p:nvSpPr>
        <p:spPr>
          <a:xfrm>
            <a:off x="822499" y="5760592"/>
            <a:ext cx="92946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g2e636a82b07_1_157"/>
          <p:cNvSpPr txBox="1"/>
          <p:nvPr>
            <p:ph idx="3" type="body"/>
          </p:nvPr>
        </p:nvSpPr>
        <p:spPr>
          <a:xfrm>
            <a:off x="822499" y="5981171"/>
            <a:ext cx="92946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4" name="Google Shape;154;g2e636a82b07_1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e636a82b07_1_157"/>
          <p:cNvSpPr txBox="1"/>
          <p:nvPr/>
        </p:nvSpPr>
        <p:spPr>
          <a:xfrm>
            <a:off x="9797832" y="5828239"/>
            <a:ext cx="213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b="0" i="0" lang="de-DE" sz="7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b="0" i="0" lang="de-DE" sz="700" u="sng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Attribution-NoDerivatives 4.0 International License</a:t>
            </a:r>
            <a:r>
              <a:rPr b="0" i="0" lang="de-DE" sz="7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C">
  <p:cSld name="Start C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636a82b07_1_1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58" name="Google Shape;158;g2e636a82b07_1_164"/>
          <p:cNvSpPr txBox="1"/>
          <p:nvPr>
            <p:ph type="ctrTitle"/>
          </p:nvPr>
        </p:nvSpPr>
        <p:spPr>
          <a:xfrm>
            <a:off x="790673" y="1612667"/>
            <a:ext cx="93159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2e636a82b07_1_164"/>
          <p:cNvSpPr txBox="1"/>
          <p:nvPr>
            <p:ph idx="1" type="subTitle"/>
          </p:nvPr>
        </p:nvSpPr>
        <p:spPr>
          <a:xfrm>
            <a:off x="790673" y="4003898"/>
            <a:ext cx="93159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0" name="Google Shape;160;g2e636a82b07_1_164"/>
          <p:cNvSpPr txBox="1"/>
          <p:nvPr>
            <p:ph idx="2" type="body"/>
          </p:nvPr>
        </p:nvSpPr>
        <p:spPr>
          <a:xfrm>
            <a:off x="822499" y="5760592"/>
            <a:ext cx="9284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2e636a82b07_1_164"/>
          <p:cNvSpPr txBox="1"/>
          <p:nvPr>
            <p:ph idx="3" type="body"/>
          </p:nvPr>
        </p:nvSpPr>
        <p:spPr>
          <a:xfrm>
            <a:off x="822499" y="5981171"/>
            <a:ext cx="9284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2" name="Google Shape;162;g2e636a82b07_1_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e636a82b07_1_164"/>
          <p:cNvSpPr txBox="1"/>
          <p:nvPr/>
        </p:nvSpPr>
        <p:spPr>
          <a:xfrm>
            <a:off x="9797832" y="5828239"/>
            <a:ext cx="213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b="0" i="0" lang="de-DE" sz="7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b="0" i="0" lang="de-DE" sz="700" u="sng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Attribution-NoDerivatives 4.0 International License</a:t>
            </a:r>
            <a:r>
              <a:rPr b="0" i="0" lang="de-DE" sz="7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links">
  <p:cSld name="Bild link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636a82b07_1_172"/>
          <p:cNvSpPr txBox="1"/>
          <p:nvPr>
            <p:ph type="title"/>
          </p:nvPr>
        </p:nvSpPr>
        <p:spPr>
          <a:xfrm>
            <a:off x="838199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e636a82b07_1_172"/>
          <p:cNvSpPr txBox="1"/>
          <p:nvPr>
            <p:ph idx="1" type="body"/>
          </p:nvPr>
        </p:nvSpPr>
        <p:spPr>
          <a:xfrm>
            <a:off x="6388274" y="1778970"/>
            <a:ext cx="514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g2e636a82b07_1_172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2e636a82b07_1_172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2e636a82b07_1_172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0" name="Google Shape;170;g2e636a82b07_1_172"/>
          <p:cNvSpPr txBox="1"/>
          <p:nvPr>
            <p:ph idx="2" type="body"/>
          </p:nvPr>
        </p:nvSpPr>
        <p:spPr>
          <a:xfrm>
            <a:off x="838199" y="805100"/>
            <a:ext cx="7218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g2e636a82b07_1_172"/>
          <p:cNvSpPr txBox="1"/>
          <p:nvPr>
            <p:ph idx="3" type="body"/>
          </p:nvPr>
        </p:nvSpPr>
        <p:spPr>
          <a:xfrm>
            <a:off x="838200" y="1778970"/>
            <a:ext cx="51429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2e636a82b07_1_172"/>
          <p:cNvSpPr txBox="1"/>
          <p:nvPr>
            <p:ph idx="4" type="body"/>
          </p:nvPr>
        </p:nvSpPr>
        <p:spPr>
          <a:xfrm rot="-5400000">
            <a:off x="-1452724" y="3892554"/>
            <a:ext cx="4362600" cy="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B">
  <p:cSld name="Start B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283886" y="914400"/>
            <a:ext cx="5005664" cy="2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Light"/>
              <a:buNone/>
              <a:defRPr b="1" sz="3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283886" y="4611756"/>
            <a:ext cx="5005664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ira Sans Light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10268" r="18913" t="0"/>
          <a:stretch/>
        </p:blipFill>
        <p:spPr>
          <a:xfrm>
            <a:off x="5362525" y="846175"/>
            <a:ext cx="6503101" cy="516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rechts">
  <p:cSld name="Bild recht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636a82b07_1_181"/>
          <p:cNvSpPr txBox="1"/>
          <p:nvPr>
            <p:ph type="title"/>
          </p:nvPr>
        </p:nvSpPr>
        <p:spPr>
          <a:xfrm>
            <a:off x="838200" y="439774"/>
            <a:ext cx="514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2e636a82b07_1_181"/>
          <p:cNvSpPr txBox="1"/>
          <p:nvPr>
            <p:ph idx="1" type="body"/>
          </p:nvPr>
        </p:nvSpPr>
        <p:spPr>
          <a:xfrm>
            <a:off x="838200" y="1778970"/>
            <a:ext cx="514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g2e636a82b07_1_181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e636a82b07_1_181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2e636a82b07_1_181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9" name="Google Shape;179;g2e636a82b07_1_181"/>
          <p:cNvSpPr txBox="1"/>
          <p:nvPr>
            <p:ph idx="2" type="body"/>
          </p:nvPr>
        </p:nvSpPr>
        <p:spPr>
          <a:xfrm>
            <a:off x="838200" y="805100"/>
            <a:ext cx="5142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2e636a82b07_1_181"/>
          <p:cNvSpPr txBox="1"/>
          <p:nvPr>
            <p:ph idx="3" type="body"/>
          </p:nvPr>
        </p:nvSpPr>
        <p:spPr>
          <a:xfrm>
            <a:off x="6388274" y="0"/>
            <a:ext cx="5803800" cy="6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rtl="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g2e636a82b07_1_181"/>
          <p:cNvSpPr txBox="1"/>
          <p:nvPr>
            <p:ph idx="4" type="body"/>
          </p:nvPr>
        </p:nvSpPr>
        <p:spPr>
          <a:xfrm rot="-5400000">
            <a:off x="4107035" y="3892554"/>
            <a:ext cx="4362600" cy="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>
  <p:cSld name="Inhal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8200" y="1701562"/>
            <a:ext cx="106928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838200" y="6403006"/>
            <a:ext cx="916338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28f5c9e7e7_1_199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28f5c9e7e7_1_199"/>
          <p:cNvSpPr txBox="1"/>
          <p:nvPr>
            <p:ph idx="1" type="body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g128f5c9e7e7_1_199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28f5c9e7e7_1_199"/>
          <p:cNvSpPr txBox="1"/>
          <p:nvPr>
            <p:ph idx="11" type="ftr"/>
          </p:nvPr>
        </p:nvSpPr>
        <p:spPr>
          <a:xfrm>
            <a:off x="838200" y="6403006"/>
            <a:ext cx="91635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28f5c9e7e7_1_199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kasten">
  <p:cSld name="Infokaste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8199" y="1778970"/>
            <a:ext cx="72183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838200" y="6403006"/>
            <a:ext cx="916338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2" name="Google Shape;42;p22"/>
          <p:cNvSpPr txBox="1"/>
          <p:nvPr>
            <p:ph idx="2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3" type="body"/>
          </p:nvPr>
        </p:nvSpPr>
        <p:spPr>
          <a:xfrm>
            <a:off x="8254301" y="1791496"/>
            <a:ext cx="3289300" cy="1878630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Medium"/>
              <a:buNone/>
              <a:defRPr b="0" sz="16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4" type="body"/>
          </p:nvPr>
        </p:nvSpPr>
        <p:spPr>
          <a:xfrm>
            <a:off x="8254301" y="3827402"/>
            <a:ext cx="3289300" cy="187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None/>
              <a:def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5" type="body"/>
          </p:nvPr>
        </p:nvSpPr>
        <p:spPr>
          <a:xfrm>
            <a:off x="8432086" y="2364236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None/>
              <a:defRPr b="0" sz="1600"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6" type="body"/>
          </p:nvPr>
        </p:nvSpPr>
        <p:spPr>
          <a:xfrm>
            <a:off x="8432086" y="4408441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Light"/>
              <a:buNone/>
              <a:defRPr b="0" sz="16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A">
  <p:cSld name="Start 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ctrTitle"/>
          </p:nvPr>
        </p:nvSpPr>
        <p:spPr>
          <a:xfrm>
            <a:off x="790673" y="1612667"/>
            <a:ext cx="93263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ira Sans Light"/>
              <a:buNone/>
              <a:defRPr sz="5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subTitle"/>
          </p:nvPr>
        </p:nvSpPr>
        <p:spPr>
          <a:xfrm>
            <a:off x="790673" y="4003898"/>
            <a:ext cx="9326342" cy="144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822499" y="5760592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822499" y="5981171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b="0" i="0" lang="de-DE" sz="7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b="0" i="0" lang="de-DE" sz="700" u="sng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Attribution-NoDerivatives 4.0 International License</a:t>
            </a:r>
            <a:r>
              <a:rPr b="0" i="0" lang="de-DE" sz="7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C">
  <p:cSld name="Start C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6" name="Google Shape;56;p20"/>
          <p:cNvSpPr txBox="1"/>
          <p:nvPr>
            <p:ph type="ctrTitle"/>
          </p:nvPr>
        </p:nvSpPr>
        <p:spPr>
          <a:xfrm>
            <a:off x="790673" y="1612667"/>
            <a:ext cx="931585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subTitle"/>
          </p:nvPr>
        </p:nvSpPr>
        <p:spPr>
          <a:xfrm>
            <a:off x="790673" y="4003898"/>
            <a:ext cx="9315853" cy="144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822499" y="5760592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822499" y="5981171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b="0" i="0" lang="de-DE" sz="7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b="0" i="0" lang="de-DE" sz="700" u="sng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Attribution-NoDerivatives 4.0 International License</a:t>
            </a:r>
            <a:r>
              <a:rPr b="0" i="0" lang="de-DE" sz="7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links">
  <p:cSld name="Bild link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6388274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838200" y="6403006"/>
            <a:ext cx="916338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3" type="body"/>
          </p:nvPr>
        </p:nvSpPr>
        <p:spPr>
          <a:xfrm>
            <a:off x="838200" y="1778970"/>
            <a:ext cx="51428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4" type="body"/>
          </p:nvPr>
        </p:nvSpPr>
        <p:spPr>
          <a:xfrm rot="-5400000">
            <a:off x="-1452754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rechts">
  <p:cSld name="Bild rech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8200" y="439774"/>
            <a:ext cx="5142800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838200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838200" y="6403006"/>
            <a:ext cx="916338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" name="Google Shape;77;p24"/>
          <p:cNvSpPr txBox="1"/>
          <p:nvPr>
            <p:ph idx="2" type="body"/>
          </p:nvPr>
        </p:nvSpPr>
        <p:spPr>
          <a:xfrm>
            <a:off x="838200" y="805100"/>
            <a:ext cx="5142800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3" type="body"/>
          </p:nvPr>
        </p:nvSpPr>
        <p:spPr>
          <a:xfrm>
            <a:off x="6388274" y="0"/>
            <a:ext cx="5803725" cy="6131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4" type="body"/>
          </p:nvPr>
        </p:nvSpPr>
        <p:spPr>
          <a:xfrm rot="-5400000">
            <a:off x="4107005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439774"/>
            <a:ext cx="10515600" cy="913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 b="0" i="0" sz="2400" u="none" cap="none" strike="noStrike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7789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 b="0" i="0" sz="20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55600" lvl="1" marL="9144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838200" y="6403006"/>
            <a:ext cx="916338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636a82b07_1_103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 b="0" i="0" sz="2400" u="none" cap="none" strike="noStrike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2e636a82b07_1_103"/>
          <p:cNvSpPr txBox="1"/>
          <p:nvPr>
            <p:ph idx="1" type="body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 b="0" i="0" sz="20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55600" lvl="1" marL="9144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98" name="Google Shape;98;g2e636a82b07_1_103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99" name="Google Shape;99;g2e636a82b07_1_103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00" name="Google Shape;100;g2e636a82b07_1_103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01" name="Google Shape;101;g2e636a82b07_1_10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636a82b07_1_95"/>
          <p:cNvSpPr txBox="1"/>
          <p:nvPr>
            <p:ph idx="1" type="subTitle"/>
          </p:nvPr>
        </p:nvSpPr>
        <p:spPr>
          <a:xfrm>
            <a:off x="283886" y="4611756"/>
            <a:ext cx="5005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188" name="Google Shape;188;g2e636a82b07_1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75" y="211700"/>
            <a:ext cx="3645101" cy="12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e636a82b07_1_95"/>
          <p:cNvSpPr txBox="1"/>
          <p:nvPr/>
        </p:nvSpPr>
        <p:spPr>
          <a:xfrm>
            <a:off x="1755951" y="6368568"/>
            <a:ext cx="8118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 by </a:t>
            </a:r>
            <a:r>
              <a:rPr b="1" i="0" lang="de-DE" sz="1100" u="none" cap="none" strike="noStrike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DFG </a:t>
            </a: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as part of </a:t>
            </a:r>
            <a:r>
              <a:rPr b="1" i="0" lang="de-DE" sz="1100" u="none" cap="none" strike="noStrike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NFDI</a:t>
            </a: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b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Grant Numbers:  521453681, 521460392, 521462155, 521463400, 521466146, 521471126, 521473512, 521474032, 521475185, 521476232</a:t>
            </a:r>
            <a:endParaRPr b="0" i="0" sz="1100" u="none" cap="none" strike="noStrike">
              <a:solidFill>
                <a:srgbClr val="45546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90" name="Google Shape;190;g2e636a82b07_1_95"/>
          <p:cNvSpPr txBox="1"/>
          <p:nvPr/>
        </p:nvSpPr>
        <p:spPr>
          <a:xfrm>
            <a:off x="628575" y="1901775"/>
            <a:ext cx="4661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de-DE" sz="3600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[X]</a:t>
            </a:r>
            <a:r>
              <a:rPr b="1" i="0" lang="de-DE" sz="3600" u="none" cap="none" strike="noStrike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4NFDI </a:t>
            </a:r>
            <a:br>
              <a:rPr b="1" i="0" lang="de-DE" sz="3600" u="none" cap="none" strike="noStrike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de-DE" sz="3600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A Quick Overview</a:t>
            </a:r>
            <a:br>
              <a:rPr b="1" i="0" lang="de-DE" sz="3600" u="none" cap="none" strike="noStrike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</a:br>
            <a:br>
              <a:rPr b="1" i="0" lang="de-DE" sz="3600" u="none" cap="none" strike="noStrike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de-DE" sz="3600" u="none" cap="none" strike="noStrike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Date: </a:t>
            </a:r>
            <a:r>
              <a:rPr b="1" lang="de-DE" sz="3600">
                <a:solidFill>
                  <a:srgbClr val="0ABAF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XX</a:t>
            </a:r>
            <a:r>
              <a:rPr b="1" i="0" lang="de-DE" sz="3600" u="none" cap="none" strike="noStrike">
                <a:solidFill>
                  <a:srgbClr val="0ABAF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r>
              <a:rPr b="1" lang="de-DE" sz="3600">
                <a:solidFill>
                  <a:srgbClr val="0ABAF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XX</a:t>
            </a:r>
            <a:r>
              <a:rPr b="1" i="0" lang="de-DE" sz="3600" u="none" cap="none" strike="noStrike">
                <a:solidFill>
                  <a:srgbClr val="0ABAF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.202</a:t>
            </a:r>
            <a:r>
              <a:rPr b="1" lang="de-DE" sz="3600">
                <a:solidFill>
                  <a:srgbClr val="0ABAF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4</a:t>
            </a:r>
            <a:endParaRPr b="1" i="0" sz="3600" u="none" cap="none" strike="noStrike">
              <a:solidFill>
                <a:srgbClr val="0ABAF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0242d8a5b_0_216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Instructions</a:t>
            </a:r>
            <a:endParaRPr/>
          </a:p>
        </p:txBody>
      </p:sp>
      <p:sp>
        <p:nvSpPr>
          <p:cNvPr id="197" name="Google Shape;197;g2f0242d8a5b_0_216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8" name="Google Shape;198;g2f0242d8a5b_0_216"/>
          <p:cNvSpPr txBox="1"/>
          <p:nvPr>
            <p:ph idx="1" type="body"/>
          </p:nvPr>
        </p:nvSpPr>
        <p:spPr>
          <a:xfrm>
            <a:off x="838200" y="1778975"/>
            <a:ext cx="10515600" cy="4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This pitch deck is meant to give a quick and general (low-level technical) overview about a service and to </a:t>
            </a:r>
            <a:r>
              <a:rPr lang="de-DE"/>
              <a:t>generally</a:t>
            </a:r>
            <a:r>
              <a:rPr lang="de-DE"/>
              <a:t> inform people without prior knowledge about the overall aims of the service and the problem it is trying to solve.</a:t>
            </a:r>
            <a:endParaRPr/>
          </a:p>
          <a:p>
            <a:pPr indent="-355600" lvl="1" marL="914400" rtl="0" algn="l">
              <a:spcBef>
                <a:spcPts val="1134"/>
              </a:spcBef>
              <a:spcAft>
                <a:spcPts val="0"/>
              </a:spcAft>
              <a:buSzPts val="2000"/>
              <a:buChar char="○"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Goal</a:t>
            </a:r>
            <a:r>
              <a:rPr lang="de-DE"/>
              <a:t>: inform people, convince of usefulness of service, initiate cultural change by spreading ideas and implementing a shared vision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Target groups</a:t>
            </a:r>
            <a:r>
              <a:rPr lang="de-DE"/>
              <a:t>: researchers, service providers, … [general public]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Can </a:t>
            </a: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be used by</a:t>
            </a:r>
            <a:r>
              <a:rPr lang="de-DE"/>
              <a:t>: service team, Base4NFDI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Occasion</a:t>
            </a:r>
            <a:r>
              <a:rPr lang="de-DE"/>
              <a:t>: e.g. consortia events</a:t>
            </a:r>
            <a:endParaRPr/>
          </a:p>
        </p:txBody>
      </p:sp>
      <p:pic>
        <p:nvPicPr>
          <p:cNvPr id="199" name="Google Shape;199;g2f0242d8a5b_0_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f0242d8a5b_0_216"/>
          <p:cNvSpPr/>
          <p:nvPr/>
        </p:nvSpPr>
        <p:spPr>
          <a:xfrm>
            <a:off x="10155450" y="111625"/>
            <a:ext cx="1931100" cy="1107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This slide can be deleted after reading</a:t>
            </a:r>
            <a:endParaRPr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34f1fd297_0_6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1 - Explain the service</a:t>
            </a:r>
            <a:endParaRPr/>
          </a:p>
        </p:txBody>
      </p:sp>
      <p:sp>
        <p:nvSpPr>
          <p:cNvPr id="207" name="Google Shape;207;g2e34f1fd297_0_6"/>
          <p:cNvSpPr txBox="1"/>
          <p:nvPr>
            <p:ph idx="1" type="body"/>
          </p:nvPr>
        </p:nvSpPr>
        <p:spPr>
          <a:xfrm>
            <a:off x="838200" y="1778975"/>
            <a:ext cx="5940600" cy="4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/>
              <a:t>&lt;5 Bullet points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/>
              <a:t>What is the target user group of the service (main personas)</a:t>
            </a:r>
            <a:endParaRPr/>
          </a:p>
        </p:txBody>
      </p:sp>
      <p:sp>
        <p:nvSpPr>
          <p:cNvPr id="208" name="Google Shape;208;g2e34f1fd297_0_6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09" name="Google Shape;209;g2e34f1fd297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e34f1fd297_0_6"/>
          <p:cNvSpPr/>
          <p:nvPr/>
        </p:nvSpPr>
        <p:spPr>
          <a:xfrm>
            <a:off x="7155975" y="1716275"/>
            <a:ext cx="4476600" cy="447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placeholder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636a82b07_1_293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 </a:t>
            </a:r>
            <a:r>
              <a:rPr lang="de-DE"/>
              <a:t>- Why does the community need this service? What are we trying to solve?</a:t>
            </a:r>
            <a:endParaRPr/>
          </a:p>
        </p:txBody>
      </p:sp>
      <p:sp>
        <p:nvSpPr>
          <p:cNvPr id="217" name="Google Shape;217;g2e636a82b07_1_293"/>
          <p:cNvSpPr txBox="1"/>
          <p:nvPr>
            <p:ph idx="1" type="body"/>
          </p:nvPr>
        </p:nvSpPr>
        <p:spPr>
          <a:xfrm>
            <a:off x="838200" y="1778975"/>
            <a:ext cx="5940600" cy="4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/>
              <a:t>Benefits to Consortia</a:t>
            </a:r>
            <a:endParaRPr/>
          </a:p>
        </p:txBody>
      </p:sp>
      <p:sp>
        <p:nvSpPr>
          <p:cNvPr id="218" name="Google Shape;218;g2e636a82b07_1_293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19" name="Google Shape;219;g2e636a82b07_1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34f1fd297_0_134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Benefits to the NFDI </a:t>
            </a:r>
            <a:endParaRPr/>
          </a:p>
        </p:txBody>
      </p:sp>
      <p:sp>
        <p:nvSpPr>
          <p:cNvPr id="226" name="Google Shape;226;g2e34f1fd297_0_134"/>
          <p:cNvSpPr txBox="1"/>
          <p:nvPr>
            <p:ph idx="1" type="body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e34f1fd297_0_134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28" name="Google Shape;228;g2e34f1fd297_0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00" y="1186025"/>
            <a:ext cx="9670226" cy="53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e34f1fd297_0_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34f1fd297_0_13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3 - What is the technical concept behind the service? </a:t>
            </a:r>
            <a:endParaRPr/>
          </a:p>
        </p:txBody>
      </p:sp>
      <p:sp>
        <p:nvSpPr>
          <p:cNvPr id="236" name="Google Shape;236;g2e34f1fd297_0_13"/>
          <p:cNvSpPr txBox="1"/>
          <p:nvPr>
            <p:ph idx="1" type="body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/>
              <a:t>.. and list all involved partners </a:t>
            </a:r>
            <a:endParaRPr/>
          </a:p>
        </p:txBody>
      </p:sp>
      <p:sp>
        <p:nvSpPr>
          <p:cNvPr id="237" name="Google Shape;237;g2e34f1fd297_0_13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38" name="Google Shape;238;g2e34f1fd297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34f1fd297_0_20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4 - What are the plans for the Initialisation phase and outlook?  </a:t>
            </a:r>
            <a:endParaRPr/>
          </a:p>
        </p:txBody>
      </p:sp>
      <p:sp>
        <p:nvSpPr>
          <p:cNvPr id="245" name="Google Shape;245;g2e34f1fd297_0_20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46" name="Google Shape;246;g2e34f1fd297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g2e34f1fd297_0_20"/>
          <p:cNvGrpSpPr/>
          <p:nvPr/>
        </p:nvGrpSpPr>
        <p:grpSpPr>
          <a:xfrm>
            <a:off x="7509574" y="1357725"/>
            <a:ext cx="4021694" cy="4567763"/>
            <a:chOff x="5632321" y="1189773"/>
            <a:chExt cx="3016346" cy="3425908"/>
          </a:xfrm>
        </p:grpSpPr>
        <p:sp>
          <p:nvSpPr>
            <p:cNvPr id="248" name="Google Shape;248;g2e34f1fd297_0_20"/>
            <p:cNvSpPr/>
            <p:nvPr/>
          </p:nvSpPr>
          <p:spPr>
            <a:xfrm>
              <a:off x="5632321" y="1189773"/>
              <a:ext cx="2883300" cy="669000"/>
            </a:xfrm>
            <a:prstGeom prst="chevron">
              <a:avLst>
                <a:gd fmla="val 50000" name="adj"/>
              </a:avLst>
            </a:prstGeom>
            <a:solidFill>
              <a:srgbClr val="065D7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de-DE" sz="19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Ramp-Up</a:t>
              </a:r>
              <a:endParaRPr b="0" i="0" sz="19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9" name="Google Shape;249;g2e34f1fd297_0_20"/>
            <p:cNvSpPr txBox="1"/>
            <p:nvPr/>
          </p:nvSpPr>
          <p:spPr>
            <a:xfrm>
              <a:off x="6167067" y="1999981"/>
              <a:ext cx="2481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Scalability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Sustainability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Interoperability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Software life-cycle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Roll out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50" name="Google Shape;250;g2e34f1fd297_0_20"/>
          <p:cNvGrpSpPr/>
          <p:nvPr/>
        </p:nvGrpSpPr>
        <p:grpSpPr>
          <a:xfrm>
            <a:off x="797601" y="1358025"/>
            <a:ext cx="3931303" cy="4567463"/>
            <a:chOff x="598216" y="1189999"/>
            <a:chExt cx="2948551" cy="3425683"/>
          </a:xfrm>
        </p:grpSpPr>
        <p:sp>
          <p:nvSpPr>
            <p:cNvPr id="251" name="Google Shape;251;g2e34f1fd297_0_20"/>
            <p:cNvSpPr/>
            <p:nvPr/>
          </p:nvSpPr>
          <p:spPr>
            <a:xfrm>
              <a:off x="628667" y="1189999"/>
              <a:ext cx="2918100" cy="669000"/>
            </a:xfrm>
            <a:prstGeom prst="homePlate">
              <a:avLst>
                <a:gd fmla="val 50000" name="adj"/>
              </a:avLst>
            </a:prstGeom>
            <a:solidFill>
              <a:srgbClr val="0ABA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de-DE" sz="19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Initialisation</a:t>
              </a:r>
              <a:endParaRPr b="0" i="0" sz="19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2" name="Google Shape;252;g2e34f1fd297_0_20"/>
            <p:cNvSpPr txBox="1"/>
            <p:nvPr/>
          </p:nvSpPr>
          <p:spPr>
            <a:xfrm>
              <a:off x="598216" y="1999982"/>
              <a:ext cx="2457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Software requirements analysis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Landscape analysis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User testing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Prototype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etc  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53" name="Google Shape;253;g2e34f1fd297_0_20"/>
          <p:cNvGrpSpPr/>
          <p:nvPr/>
        </p:nvGrpSpPr>
        <p:grpSpPr>
          <a:xfrm>
            <a:off x="3925507" y="1357727"/>
            <a:ext cx="4407490" cy="4567761"/>
            <a:chOff x="2944204" y="1189775"/>
            <a:chExt cx="3305700" cy="3425906"/>
          </a:xfrm>
        </p:grpSpPr>
        <p:sp>
          <p:nvSpPr>
            <p:cNvPr id="254" name="Google Shape;254;g2e34f1fd297_0_2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88BB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de-DE" sz="19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Integration</a:t>
              </a:r>
              <a:endParaRPr b="0" i="0" sz="19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5" name="Google Shape;255;g2e34f1fd297_0_20"/>
            <p:cNvSpPr txBox="1"/>
            <p:nvPr/>
          </p:nvSpPr>
          <p:spPr>
            <a:xfrm>
              <a:off x="3193186" y="1999981"/>
              <a:ext cx="288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Identify further requirements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Training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Software quality measures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Fira Sans"/>
                <a:buChar char="●"/>
              </a:pPr>
              <a:r>
                <a:rPr lang="de-DE" sz="1600">
                  <a:latin typeface="Fira Sans"/>
                  <a:ea typeface="Fira Sans"/>
                  <a:cs typeface="Fira Sans"/>
                  <a:sym typeface="Fira Sans"/>
                </a:rPr>
                <a:t>etc </a:t>
              </a:r>
              <a:endParaRPr sz="16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0242d8a5b_0_121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Upcoming Events</a:t>
            </a:r>
            <a:endParaRPr/>
          </a:p>
        </p:txBody>
      </p:sp>
      <p:sp>
        <p:nvSpPr>
          <p:cNvPr id="262" name="Google Shape;262;g2f0242d8a5b_0_121"/>
          <p:cNvSpPr txBox="1"/>
          <p:nvPr>
            <p:ph idx="1" type="body"/>
          </p:nvPr>
        </p:nvSpPr>
        <p:spPr>
          <a:xfrm>
            <a:off x="838200" y="1778975"/>
            <a:ext cx="10345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Meet the team at: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Base User Conference</a:t>
            </a:r>
            <a:r>
              <a:rPr lang="de-DE"/>
              <a:t> (UC4B) on Nov 20-21 (Berlin)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de-DE">
                <a:solidFill>
                  <a:schemeClr val="accent5"/>
                </a:solidFill>
              </a:rPr>
              <a:t>-- other events where people can meet the team --</a:t>
            </a:r>
            <a:endParaRPr i="1">
              <a:solidFill>
                <a:schemeClr val="accent5"/>
              </a:solidFill>
            </a:endParaRPr>
          </a:p>
        </p:txBody>
      </p:sp>
      <p:sp>
        <p:nvSpPr>
          <p:cNvPr id="263" name="Google Shape;263;g2f0242d8a5b_0_121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64" name="Google Shape;264;g2f0242d8a5b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f0242d8a5b_0_121"/>
          <p:cNvSpPr/>
          <p:nvPr/>
        </p:nvSpPr>
        <p:spPr>
          <a:xfrm>
            <a:off x="8699800" y="111625"/>
            <a:ext cx="3386700" cy="1445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More information</a:t>
            </a: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: https://base4nfdi.de/projects/</a:t>
            </a:r>
            <a:r>
              <a:rPr lang="de-DE">
                <a:highlight>
                  <a:srgbClr val="FFFF00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xxx</a:t>
            </a: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4</a:t>
            </a: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nfdi  </a:t>
            </a:r>
            <a:r>
              <a:rPr lang="de-D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endParaRPr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latin typeface="Fira Sans"/>
                <a:ea typeface="Fira Sans"/>
                <a:cs typeface="Fira Sans"/>
                <a:sym typeface="Fira Sans"/>
              </a:rPr>
              <a:t>Contact the team</a:t>
            </a: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: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highlight>
                  <a:srgbClr val="FFFF00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xxx</a:t>
            </a:r>
            <a:r>
              <a:rPr lang="de-DE">
                <a:latin typeface="Fira Sans Light"/>
                <a:ea typeface="Fira Sans Light"/>
                <a:cs typeface="Fira Sans Light"/>
                <a:sym typeface="Fira Sans Light"/>
              </a:rPr>
              <a:t>4nfdi@lists.nfdi.de</a:t>
            </a:r>
            <a:r>
              <a:rPr lang="de-DE" u="sng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endParaRPr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94638e5c9_0_0"/>
          <p:cNvSpPr txBox="1"/>
          <p:nvPr>
            <p:ph type="ctrTitle"/>
          </p:nvPr>
        </p:nvSpPr>
        <p:spPr>
          <a:xfrm>
            <a:off x="283886" y="914400"/>
            <a:ext cx="50058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de-DE">
                <a:latin typeface="Fira Sans"/>
                <a:ea typeface="Fira Sans"/>
                <a:cs typeface="Fira Sans"/>
                <a:sym typeface="Fira Sans"/>
              </a:rPr>
              <a:t>Thank You !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de-DE">
                <a:latin typeface="Fira Sans"/>
                <a:ea typeface="Fira Sans"/>
                <a:cs typeface="Fira Sans"/>
                <a:sym typeface="Fira Sans"/>
              </a:rPr>
              <a:t>Questions ?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72" name="Google Shape;272;g1294638e5c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fdi">
  <a:themeElements>
    <a:clrScheme name="nfdi">
      <a:dk1>
        <a:srgbClr val="45546B"/>
      </a:dk1>
      <a:lt1>
        <a:srgbClr val="FFFFFF"/>
      </a:lt1>
      <a:dk2>
        <a:srgbClr val="0ABAF0"/>
      </a:dk2>
      <a:lt2>
        <a:srgbClr val="B2BDC2"/>
      </a:lt2>
      <a:accent1>
        <a:srgbClr val="0ABAF0"/>
      </a:accent1>
      <a:accent2>
        <a:srgbClr val="A3C717"/>
      </a:accent2>
      <a:accent3>
        <a:srgbClr val="E7324C"/>
      </a:accent3>
      <a:accent4>
        <a:srgbClr val="45546B"/>
      </a:accent4>
      <a:accent5>
        <a:srgbClr val="8A949C"/>
      </a:accent5>
      <a:accent6>
        <a:srgbClr val="B2BDC2"/>
      </a:accent6>
      <a:hlink>
        <a:srgbClr val="0ABAF0"/>
      </a:hlink>
      <a:folHlink>
        <a:srgbClr val="E732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fdi">
  <a:themeElements>
    <a:clrScheme name="Base4NFDI">
      <a:dk1>
        <a:srgbClr val="45546B"/>
      </a:dk1>
      <a:lt1>
        <a:srgbClr val="FFFFFF"/>
      </a:lt1>
      <a:dk2>
        <a:srgbClr val="0ABAF0"/>
      </a:dk2>
      <a:lt2>
        <a:srgbClr val="B2BDC2"/>
      </a:lt2>
      <a:accent1>
        <a:srgbClr val="0ABAF0"/>
      </a:accent1>
      <a:accent2>
        <a:srgbClr val="A3C717"/>
      </a:accent2>
      <a:accent3>
        <a:srgbClr val="E7324C"/>
      </a:accent3>
      <a:accent4>
        <a:srgbClr val="FBBC41"/>
      </a:accent4>
      <a:accent5>
        <a:srgbClr val="88949A"/>
      </a:accent5>
      <a:accent6>
        <a:srgbClr val="B2BDC2"/>
      </a:accent6>
      <a:hlink>
        <a:srgbClr val="0ABAF0"/>
      </a:hlink>
      <a:folHlink>
        <a:srgbClr val="E732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2020-07-14T08:36:14Z</dcterms:created>
  <dc:creator>Sophie Becker</dc:creator>
</cp:coreProperties>
</file>